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2076138457" r:id="rId5"/>
    <p:sldId id="2076138479" r:id="rId6"/>
    <p:sldId id="2076138466" r:id="rId7"/>
    <p:sldId id="2076138468" r:id="rId8"/>
    <p:sldId id="2076138470" r:id="rId9"/>
    <p:sldId id="2076138467" r:id="rId10"/>
    <p:sldId id="2076138469" r:id="rId11"/>
    <p:sldId id="2076138495" r:id="rId12"/>
    <p:sldId id="2076138472" r:id="rId13"/>
    <p:sldId id="2076138471" r:id="rId14"/>
    <p:sldId id="2076138481" r:id="rId15"/>
    <p:sldId id="2076138480" r:id="rId16"/>
    <p:sldId id="2076138482" r:id="rId17"/>
    <p:sldId id="2076138483" r:id="rId18"/>
    <p:sldId id="2076138485" r:id="rId19"/>
    <p:sldId id="2076138487" r:id="rId20"/>
    <p:sldId id="2076138488" r:id="rId21"/>
    <p:sldId id="2076138486" r:id="rId22"/>
    <p:sldId id="2076138490" r:id="rId23"/>
    <p:sldId id="2076138484" r:id="rId24"/>
    <p:sldId id="2076138489" r:id="rId25"/>
    <p:sldId id="2076138491" r:id="rId26"/>
    <p:sldId id="2076138492" r:id="rId27"/>
    <p:sldId id="2076138493" r:id="rId28"/>
    <p:sldId id="2076138473" r:id="rId29"/>
    <p:sldId id="2076138496" r:id="rId30"/>
    <p:sldId id="2076138497" r:id="rId31"/>
    <p:sldId id="2076138498" r:id="rId32"/>
    <p:sldId id="2076138474" r:id="rId33"/>
    <p:sldId id="2076138494" r:id="rId34"/>
    <p:sldId id="2076138477" r:id="rId35"/>
    <p:sldId id="2076138478" r:id="rId36"/>
    <p:sldId id="2076138458" r:id="rId37"/>
    <p:sldId id="2076138475" r:id="rId38"/>
    <p:sldId id="2076138419" r:id="rId39"/>
    <p:sldId id="2076138420"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95"/>
            <p14:sldId id="2076138472"/>
            <p14:sldId id="2076138471"/>
            <p14:sldId id="2076138481"/>
            <p14:sldId id="2076138480"/>
            <p14:sldId id="2076138482"/>
            <p14:sldId id="2076138483"/>
            <p14:sldId id="2076138485"/>
            <p14:sldId id="2076138487"/>
            <p14:sldId id="2076138488"/>
            <p14:sldId id="2076138486"/>
            <p14:sldId id="2076138490"/>
            <p14:sldId id="2076138484"/>
            <p14:sldId id="2076138489"/>
            <p14:sldId id="2076138491"/>
            <p14:sldId id="2076138492"/>
            <p14:sldId id="2076138493"/>
            <p14:sldId id="2076138473"/>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6224" autoAdjust="0"/>
  </p:normalViewPr>
  <p:slideViewPr>
    <p:cSldViewPr snapToGrid="0">
      <p:cViewPr varScale="1">
        <p:scale>
          <a:sx n="71" d="100"/>
          <a:sy n="71" d="100"/>
        </p:scale>
        <p:origin x="950" y="53"/>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3/31/2022 7:51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3/31/2022 7:51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scaling: is a method used to normalize the range of independent variables or features of data. So when the values vary a lot in an independent variable, we use feature scaling so that all the values remain in the comparable range. The variations in our dataset can be minimized simply by dividing the house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Outlier detection is important because the presence of outliers in a dataset can result in a poor fit and lower predictive modeling performance. </a:t>
            </a:r>
            <a:r>
              <a:rPr lang="en-US" sz="882" b="0" i="0" kern="1200" dirty="0">
                <a:solidFill>
                  <a:schemeClr val="tx1"/>
                </a:solidFill>
                <a:effectLst/>
                <a:latin typeface="Segoe UI" panose="020B0502040204020203" pitchFamily="34" charset="0"/>
                <a:ea typeface="+mn-ea"/>
                <a:cs typeface="+mn-cs"/>
              </a:rPr>
              <a:t>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Feature engineering </a:t>
            </a:r>
            <a:r>
              <a:rPr lang="en-US" sz="882" b="0" kern="1200" dirty="0">
                <a:solidFill>
                  <a:schemeClr val="tx1"/>
                </a:solidFill>
                <a:effectLst/>
                <a:latin typeface="Segoe UI" panose="020B0502040204020203" pitchFamily="34" charset="0"/>
                <a:ea typeface="+mn-ea"/>
                <a:cs typeface="+mn-cs"/>
              </a:rPr>
              <a:t>is an important step of ML because by applying FE there is a chance of improving model performance</a:t>
            </a:r>
          </a:p>
          <a:p>
            <a:r>
              <a:rPr lang="en-US" sz="882" b="0" i="0" kern="1200" dirty="0">
                <a:solidFill>
                  <a:schemeClr val="tx1"/>
                </a:solidFill>
                <a:effectLst/>
                <a:latin typeface="Segoe UI" panose="020B0502040204020203" pitchFamily="34" charset="0"/>
                <a:ea typeface="+mn-ea"/>
                <a:cs typeface="+mn-cs"/>
              </a:rPr>
              <a:t>Feature engineering consists of creation, transformation, extraction, and selection of features, also known as variables, that are most conducive to creating an accurate ML algorithm.</a:t>
            </a: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Feature selection</a:t>
            </a:r>
            <a:r>
              <a:rPr lang="en-US" sz="882" b="0" i="0" kern="1200" dirty="0">
                <a:solidFill>
                  <a:schemeClr val="tx1"/>
                </a:solidFill>
                <a:effectLst/>
                <a:latin typeface="Segoe UI" panose="020B0502040204020203" pitchFamily="34" charset="0"/>
                <a:ea typeface="+mn-ea"/>
                <a:cs typeface="+mn-cs"/>
              </a:rPr>
              <a:t>: In our dataset, we have 5 input features (Gas Prices, Mortgage rates, Interest rates, Inflation and Unemployment rates) for our model. Based on the above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as prices and unemployment rates. We can also see that Mortgage rates do not have a linear relationship with Housing Prices. Since Mortgage Rates and Housing Prices do not have linear relationship,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r>
              <a:rPr lang="en-US" sz="882" b="0" i="0" kern="1200" dirty="0">
                <a:solidFill>
                  <a:schemeClr val="tx1"/>
                </a:solidFill>
                <a:effectLst/>
                <a:latin typeface="Segoe UI" panose="020B0502040204020203" pitchFamily="34" charset="0"/>
                <a:ea typeface="+mn-ea"/>
                <a:cs typeface="+mn-cs"/>
              </a:rPr>
              <a:t>R2 Coefficient of Determination or sometimes also known as Goodness of fit. calculates how must regression line is better than a mean line.</a:t>
            </a:r>
          </a:p>
          <a:p>
            <a:r>
              <a:rPr lang="en-US" sz="882" b="0" i="0" kern="1200" dirty="0">
                <a:solidFill>
                  <a:schemeClr val="tx1"/>
                </a:solidFill>
                <a:effectLst/>
                <a:latin typeface="Segoe UI" panose="020B0502040204020203" pitchFamily="34" charset="0"/>
                <a:ea typeface="+mn-ea"/>
                <a:cs typeface="+mn-cs"/>
              </a:rPr>
              <a:t>Adj R2: The disadvantage of the R2 score is while adding new features in data the R2 score starts increasing or remains constant but it never decreases because It assumes that while adding more data variance of data increases.</a:t>
            </a: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Ordinary Least Squares regression (OLS)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created a GUI that will allow users to input the independent variables in order to get the predicted result.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is the standard GUI library for Python.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r>
              <a:rPr lang="en-US" dirty="0"/>
              <a:t>Once you run the code, you’ll see this GUI, which includes the output generated by </a:t>
            </a:r>
            <a:r>
              <a:rPr lang="en-US" dirty="0" err="1"/>
              <a:t>sklearn</a:t>
            </a:r>
            <a:r>
              <a:rPr lang="en-US" dirty="0"/>
              <a:t> and the scatter diagrams for the selected </a:t>
            </a:r>
            <a:r>
              <a:rPr lang="en-US" dirty="0" err="1"/>
              <a:t>Zipcode</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mean/mode of prediction of the individual trees</a:t>
            </a:r>
            <a:r>
              <a:rPr lang="en-US" sz="882" b="0" i="0" kern="1200" dirty="0">
                <a:solidFill>
                  <a:schemeClr val="tx1"/>
                </a:solidFill>
                <a:effectLst/>
                <a:latin typeface="Segoe UI" panose="020B0502040204020203" pitchFamily="34" charset="0"/>
                <a:ea typeface="+mn-ea"/>
                <a:cs typeface="+mn-cs"/>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3/31/2022 7:51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68828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customXml" Target="../ink/ink1.xml"/></Relationships>
</file>

<file path=ppt/slides/_rels/slide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3.xml"/><Relationship Id="rId5" Type="http://schemas.openxmlformats.org/officeDocument/2006/relationships/image" Target="../media/image26.png"/><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Independent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Tree>
    <p:extLst>
      <p:ext uri="{BB962C8B-B14F-4D97-AF65-F5344CB8AC3E}">
        <p14:creationId xmlns:p14="http://schemas.microsoft.com/office/powerpoint/2010/main" val="33954660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3E45-B105-7043-9B42-E19AF11CD8C6}"/>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9AD491A-706B-CE45-BC8F-C20D988A993A}"/>
              </a:ext>
            </a:extLst>
          </p:cNvPr>
          <p:cNvSpPr>
            <a:spLocks noGrp="1"/>
          </p:cNvSpPr>
          <p:nvPr>
            <p:ph sz="quarter" idx="10"/>
          </p:nvPr>
        </p:nvSpPr>
        <p:spPr>
          <a:xfrm>
            <a:off x="584200" y="1844675"/>
            <a:ext cx="11018838" cy="3471720"/>
          </a:xfrm>
        </p:spPr>
        <p:txBody>
          <a:bodyPr/>
          <a:lstStyle/>
          <a:p>
            <a:r>
              <a:rPr lang="en-US" sz="2400" dirty="0"/>
              <a:t>STEP 1: Select the Zip code to fit the model</a:t>
            </a:r>
          </a:p>
          <a:p>
            <a:endParaRPr lang="en-US" sz="2400" dirty="0"/>
          </a:p>
          <a:p>
            <a:endParaRPr lang="en-US" sz="2400" dirty="0"/>
          </a:p>
          <a:p>
            <a:endParaRPr lang="en-US" sz="2400" dirty="0"/>
          </a:p>
          <a:p>
            <a:r>
              <a:rPr lang="en-US" sz="2400" dirty="0"/>
              <a:t>STEP 2: Create the feature and target variables</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C01E1B40-0D53-1743-9230-805421838F1D}"/>
              </a:ext>
            </a:extLst>
          </p:cNvPr>
          <p:cNvPicPr>
            <a:picLocks noChangeAspect="1"/>
          </p:cNvPicPr>
          <p:nvPr/>
        </p:nvPicPr>
        <p:blipFill>
          <a:blip r:embed="rId2"/>
          <a:stretch>
            <a:fillRect/>
          </a:stretch>
        </p:blipFill>
        <p:spPr>
          <a:xfrm>
            <a:off x="584200" y="2229831"/>
            <a:ext cx="9702800" cy="945874"/>
          </a:xfrm>
          <a:prstGeom prst="rect">
            <a:avLst/>
          </a:prstGeom>
        </p:spPr>
      </p:pic>
      <p:pic>
        <p:nvPicPr>
          <p:cNvPr id="5" name="Picture 4">
            <a:extLst>
              <a:ext uri="{FF2B5EF4-FFF2-40B4-BE49-F238E27FC236}">
                <a16:creationId xmlns:a16="http://schemas.microsoft.com/office/drawing/2014/main" id="{BDA52230-4CED-A843-AB79-661D339B5E4B}"/>
              </a:ext>
            </a:extLst>
          </p:cNvPr>
          <p:cNvPicPr>
            <a:picLocks noChangeAspect="1"/>
          </p:cNvPicPr>
          <p:nvPr/>
        </p:nvPicPr>
        <p:blipFill>
          <a:blip r:embed="rId3"/>
          <a:stretch>
            <a:fillRect/>
          </a:stretch>
        </p:blipFill>
        <p:spPr>
          <a:xfrm>
            <a:off x="529639" y="4009182"/>
            <a:ext cx="8203544" cy="1170358"/>
          </a:xfrm>
          <a:prstGeom prst="rect">
            <a:avLst/>
          </a:prstGeom>
        </p:spPr>
      </p:pic>
    </p:spTree>
    <p:extLst>
      <p:ext uri="{BB962C8B-B14F-4D97-AF65-F5344CB8AC3E}">
        <p14:creationId xmlns:p14="http://schemas.microsoft.com/office/powerpoint/2010/main" val="25842107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388D-652B-424C-956F-DF868CD7DBB5}"/>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B424168-6EDC-814E-B900-D8E0A6E9789F}"/>
              </a:ext>
            </a:extLst>
          </p:cNvPr>
          <p:cNvSpPr>
            <a:spLocks noGrp="1"/>
          </p:cNvSpPr>
          <p:nvPr>
            <p:ph sz="quarter" idx="10"/>
          </p:nvPr>
        </p:nvSpPr>
        <p:spPr>
          <a:xfrm>
            <a:off x="584200" y="1844675"/>
            <a:ext cx="11018838" cy="4050340"/>
          </a:xfrm>
        </p:spPr>
        <p:txBody>
          <a:bodyPr/>
          <a:lstStyle/>
          <a:p>
            <a:r>
              <a:rPr lang="en-US" dirty="0"/>
              <a:t>STEP 3: Split the data into training and testing sets</a:t>
            </a:r>
          </a:p>
          <a:p>
            <a:endParaRPr lang="en-US" dirty="0"/>
          </a:p>
          <a:p>
            <a:endParaRPr lang="en-US" dirty="0"/>
          </a:p>
          <a:p>
            <a:endParaRPr lang="en-US" dirty="0"/>
          </a:p>
          <a:p>
            <a:endParaRPr lang="en-US" dirty="0"/>
          </a:p>
          <a:p>
            <a:endParaRPr lang="en-US" dirty="0"/>
          </a:p>
          <a:p>
            <a:r>
              <a:rPr lang="en-US" dirty="0"/>
              <a:t>STEP 4: Call an instance of the </a:t>
            </a:r>
            <a:r>
              <a:rPr lang="en-US" dirty="0" err="1"/>
              <a:t>LinearRegression</a:t>
            </a:r>
            <a:r>
              <a:rPr lang="en-US" dirty="0"/>
              <a:t> model</a:t>
            </a:r>
          </a:p>
          <a:p>
            <a:endParaRPr lang="en-US" dirty="0"/>
          </a:p>
        </p:txBody>
      </p:sp>
      <p:pic>
        <p:nvPicPr>
          <p:cNvPr id="4" name="Picture 3">
            <a:extLst>
              <a:ext uri="{FF2B5EF4-FFF2-40B4-BE49-F238E27FC236}">
                <a16:creationId xmlns:a16="http://schemas.microsoft.com/office/drawing/2014/main" id="{7440E017-E3CD-EA4A-8F8A-256BA71B6AC9}"/>
              </a:ext>
            </a:extLst>
          </p:cNvPr>
          <p:cNvPicPr>
            <a:picLocks noChangeAspect="1"/>
          </p:cNvPicPr>
          <p:nvPr/>
        </p:nvPicPr>
        <p:blipFill>
          <a:blip r:embed="rId2"/>
          <a:stretch>
            <a:fillRect/>
          </a:stretch>
        </p:blipFill>
        <p:spPr>
          <a:xfrm>
            <a:off x="488502" y="2320445"/>
            <a:ext cx="7237515" cy="2293446"/>
          </a:xfrm>
          <a:prstGeom prst="rect">
            <a:avLst/>
          </a:prstGeom>
        </p:spPr>
      </p:pic>
      <p:pic>
        <p:nvPicPr>
          <p:cNvPr id="5" name="Picture 4">
            <a:extLst>
              <a:ext uri="{FF2B5EF4-FFF2-40B4-BE49-F238E27FC236}">
                <a16:creationId xmlns:a16="http://schemas.microsoft.com/office/drawing/2014/main" id="{A1CC44F8-0ABB-B24A-A0FA-E9ACE9AEE4F4}"/>
              </a:ext>
            </a:extLst>
          </p:cNvPr>
          <p:cNvPicPr>
            <a:picLocks noChangeAspect="1"/>
          </p:cNvPicPr>
          <p:nvPr/>
        </p:nvPicPr>
        <p:blipFill>
          <a:blip r:embed="rId3"/>
          <a:stretch>
            <a:fillRect/>
          </a:stretch>
        </p:blipFill>
        <p:spPr>
          <a:xfrm>
            <a:off x="395356" y="5481983"/>
            <a:ext cx="7823200" cy="558800"/>
          </a:xfrm>
          <a:prstGeom prst="rect">
            <a:avLst/>
          </a:prstGeom>
        </p:spPr>
      </p:pic>
    </p:spTree>
    <p:extLst>
      <p:ext uri="{BB962C8B-B14F-4D97-AF65-F5344CB8AC3E}">
        <p14:creationId xmlns:p14="http://schemas.microsoft.com/office/powerpoint/2010/main" val="15630060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89FC-D5D0-6B40-BE63-79CB479C2279}"/>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D386763-6FE7-1F4C-B5B4-FF9AED8EFCAD}"/>
              </a:ext>
            </a:extLst>
          </p:cNvPr>
          <p:cNvSpPr>
            <a:spLocks noGrp="1"/>
          </p:cNvSpPr>
          <p:nvPr>
            <p:ph sz="quarter" idx="10"/>
          </p:nvPr>
        </p:nvSpPr>
        <p:spPr>
          <a:xfrm>
            <a:off x="584200" y="1844675"/>
            <a:ext cx="11018838" cy="4050340"/>
          </a:xfrm>
        </p:spPr>
        <p:txBody>
          <a:bodyPr/>
          <a:lstStyle/>
          <a:p>
            <a:r>
              <a:rPr lang="en-US" dirty="0"/>
              <a:t>STEP 5: Fit the model and calculate the intercept and the coefficients</a:t>
            </a:r>
          </a:p>
          <a:p>
            <a:endParaRPr lang="en-US" dirty="0"/>
          </a:p>
          <a:p>
            <a:endParaRPr lang="en-US" dirty="0"/>
          </a:p>
          <a:p>
            <a:endParaRPr lang="en-US" dirty="0"/>
          </a:p>
          <a:p>
            <a:endParaRPr lang="en-US" dirty="0"/>
          </a:p>
          <a:p>
            <a:endParaRPr lang="en-US" dirty="0"/>
          </a:p>
          <a:p>
            <a:r>
              <a:rPr lang="en-US" dirty="0"/>
              <a:t>STEP 6: Predict housing prices</a:t>
            </a:r>
          </a:p>
          <a:p>
            <a:endParaRPr lang="en-US" dirty="0"/>
          </a:p>
        </p:txBody>
      </p:sp>
      <p:pic>
        <p:nvPicPr>
          <p:cNvPr id="4" name="Picture 3">
            <a:extLst>
              <a:ext uri="{FF2B5EF4-FFF2-40B4-BE49-F238E27FC236}">
                <a16:creationId xmlns:a16="http://schemas.microsoft.com/office/drawing/2014/main" id="{D69E07FE-B8A5-2E4C-A8D7-942756D27968}"/>
              </a:ext>
            </a:extLst>
          </p:cNvPr>
          <p:cNvPicPr>
            <a:picLocks noChangeAspect="1"/>
          </p:cNvPicPr>
          <p:nvPr/>
        </p:nvPicPr>
        <p:blipFill>
          <a:blip r:embed="rId2"/>
          <a:stretch>
            <a:fillRect/>
          </a:stretch>
        </p:blipFill>
        <p:spPr>
          <a:xfrm>
            <a:off x="719759" y="2387600"/>
            <a:ext cx="4762500" cy="1041400"/>
          </a:xfrm>
          <a:prstGeom prst="rect">
            <a:avLst/>
          </a:prstGeom>
        </p:spPr>
      </p:pic>
      <p:pic>
        <p:nvPicPr>
          <p:cNvPr id="5" name="Picture 4">
            <a:extLst>
              <a:ext uri="{FF2B5EF4-FFF2-40B4-BE49-F238E27FC236}">
                <a16:creationId xmlns:a16="http://schemas.microsoft.com/office/drawing/2014/main" id="{FA827D67-4600-1441-86D4-5BEF5B46F4D2}"/>
              </a:ext>
            </a:extLst>
          </p:cNvPr>
          <p:cNvPicPr>
            <a:picLocks noChangeAspect="1"/>
          </p:cNvPicPr>
          <p:nvPr/>
        </p:nvPicPr>
        <p:blipFill>
          <a:blip r:embed="rId3"/>
          <a:stretch>
            <a:fillRect/>
          </a:stretch>
        </p:blipFill>
        <p:spPr>
          <a:xfrm>
            <a:off x="584200" y="5328425"/>
            <a:ext cx="4292600" cy="406400"/>
          </a:xfrm>
          <a:prstGeom prst="rect">
            <a:avLst/>
          </a:prstGeom>
        </p:spPr>
      </p:pic>
      <p:pic>
        <p:nvPicPr>
          <p:cNvPr id="6" name="Picture 5">
            <a:extLst>
              <a:ext uri="{FF2B5EF4-FFF2-40B4-BE49-F238E27FC236}">
                <a16:creationId xmlns:a16="http://schemas.microsoft.com/office/drawing/2014/main" id="{D980566D-38A0-E141-84CE-D515232E80B3}"/>
              </a:ext>
            </a:extLst>
          </p:cNvPr>
          <p:cNvPicPr>
            <a:picLocks noChangeAspect="1"/>
          </p:cNvPicPr>
          <p:nvPr/>
        </p:nvPicPr>
        <p:blipFill>
          <a:blip r:embed="rId4"/>
          <a:stretch>
            <a:fillRect/>
          </a:stretch>
        </p:blipFill>
        <p:spPr>
          <a:xfrm>
            <a:off x="584200" y="3567848"/>
            <a:ext cx="5461000" cy="927100"/>
          </a:xfrm>
          <a:prstGeom prst="rect">
            <a:avLst/>
          </a:prstGeom>
        </p:spPr>
      </p:pic>
    </p:spTree>
    <p:extLst>
      <p:ext uri="{BB962C8B-B14F-4D97-AF65-F5344CB8AC3E}">
        <p14:creationId xmlns:p14="http://schemas.microsoft.com/office/powerpoint/2010/main" val="154176574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3535708"/>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Absolute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4" name="Picture 3">
            <a:extLst>
              <a:ext uri="{FF2B5EF4-FFF2-40B4-BE49-F238E27FC236}">
                <a16:creationId xmlns:a16="http://schemas.microsoft.com/office/drawing/2014/main" id="{F0B04155-C3E3-E547-ACD5-3CB3A0870F6E}"/>
              </a:ext>
            </a:extLst>
          </p:cNvPr>
          <p:cNvPicPr>
            <a:picLocks noChangeAspect="1"/>
          </p:cNvPicPr>
          <p:nvPr/>
        </p:nvPicPr>
        <p:blipFill>
          <a:blip r:embed="rId3"/>
          <a:stretch>
            <a:fillRect/>
          </a:stretch>
        </p:blipFill>
        <p:spPr>
          <a:xfrm>
            <a:off x="5217435" y="1844675"/>
            <a:ext cx="6796488" cy="387543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29511" y="3418942"/>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2"/>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3"/>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4"/>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2"/>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Deep Learning Model</a:t>
            </a:r>
          </a:p>
        </p:txBody>
      </p:sp>
      <p:sp>
        <p:nvSpPr>
          <p:cNvPr id="3" name="Content Placeholder 2">
            <a:extLst>
              <a:ext uri="{FF2B5EF4-FFF2-40B4-BE49-F238E27FC236}">
                <a16:creationId xmlns:a16="http://schemas.microsoft.com/office/drawing/2014/main" id="{F0B59BDF-2436-EC4C-9F40-98C2C5627556}"/>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3797927" cy="363946"/>
          </a:xfrm>
          <a:prstGeom prst="rect">
            <a:avLst/>
          </a:prstGeom>
          <a:noFill/>
        </p:spPr>
        <p:txBody>
          <a:bodyPr wrap="square">
            <a:spAutoFit/>
          </a:bodyPr>
          <a:lstStyle/>
          <a:p>
            <a:r>
              <a:rPr lang="en-US" dirty="0">
                <a:hlinkClick r:id="rId2"/>
              </a:rPr>
              <a:t>Outlier Project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585788"/>
            <a:ext cx="5029636" cy="5616427"/>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8AFDB9-37AE-4288-8FC9-8D56DF37E7A2}"/>
              </a:ext>
            </a:extLst>
          </p:cNvPr>
          <p:cNvSpPr>
            <a:spLocks noGrp="1"/>
          </p:cNvSpPr>
          <p:nvPr>
            <p:ph type="title"/>
          </p:nvPr>
        </p:nvSpPr>
        <p:spPr/>
        <p:txBody>
          <a:bodyPr/>
          <a:lstStyle/>
          <a:p>
            <a:endParaRPr lang="en-US"/>
          </a:p>
        </p:txBody>
      </p:sp>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416320"/>
          </a:xfrm>
        </p:spPr>
        <p:txBody>
          <a:bodyPr/>
          <a:lstStyle/>
          <a:p>
            <a:r>
              <a:rPr lang="en-US" dirty="0"/>
              <a:t>Python</a:t>
            </a:r>
          </a:p>
          <a:p>
            <a:pPr lvl="1"/>
            <a:r>
              <a:rPr lang="en-US" dirty="0"/>
              <a:t>Pandas</a:t>
            </a:r>
          </a:p>
          <a:p>
            <a:pPr lvl="1"/>
            <a:r>
              <a:rPr lang="en-US" dirty="0" err="1"/>
              <a:t>Uzaipcode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r>
              <a:rPr lang="en-US" dirty="0" err="1"/>
              <a:t>PostgreSQLPython</a:t>
            </a:r>
            <a:endParaRPr lang="en-US" dirty="0"/>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2492990"/>
          </a:xfrm>
        </p:spPr>
        <p:txBody>
          <a:bodyPr/>
          <a:lstStyle/>
          <a:p>
            <a:r>
              <a:rPr lang="en-US" dirty="0"/>
              <a:t>Python</a:t>
            </a:r>
          </a:p>
          <a:p>
            <a:pPr lvl="1"/>
            <a:r>
              <a:rPr lang="en-US" dirty="0"/>
              <a:t>Pandas</a:t>
            </a:r>
          </a:p>
          <a:p>
            <a:pPr lvl="1"/>
            <a:r>
              <a:rPr lang="en-US" dirty="0"/>
              <a:t>Sci-kit learn</a:t>
            </a:r>
          </a:p>
          <a:p>
            <a:pPr lvl="1"/>
            <a:r>
              <a:rPr lang="en-US" dirty="0" err="1"/>
              <a:t>tkinter</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941796"/>
          </a:xfrm>
        </p:spPr>
        <p:txBody>
          <a:bodyPr/>
          <a:lstStyle/>
          <a:p>
            <a:r>
              <a:rPr lang="en-US" dirty="0"/>
              <a:t>Tableau </a:t>
            </a:r>
          </a:p>
          <a:p>
            <a:r>
              <a:rPr lang="en-US" dirty="0" err="1"/>
              <a:t>VizQL</a:t>
            </a:r>
            <a:endParaRPr lang="en-US" dirty="0"/>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2"/>
          <a:stretch>
            <a:fillRect/>
          </a:stretch>
        </p:blipFill>
        <p:spPr>
          <a:xfrm>
            <a:off x="1570615" y="1428175"/>
            <a:ext cx="9224519" cy="5297663"/>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4752323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1560</TotalTime>
  <Words>2292</Words>
  <Application>Microsoft Office PowerPoint</Application>
  <PresentationFormat>Widescreen</PresentationFormat>
  <Paragraphs>370</Paragraphs>
  <Slides>36</Slides>
  <Notes>12</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Consolas</vt:lpstr>
      <vt:lpstr>Courier New</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 and Preprocessing </vt:lpstr>
      <vt:lpstr>Data Transformation and Preprocessing </vt:lpstr>
      <vt:lpstr>Database</vt:lpstr>
      <vt:lpstr>Machine Learning </vt:lpstr>
      <vt:lpstr>ML: Data Preprocessing</vt:lpstr>
      <vt:lpstr>ML: Multiple Linear Regression</vt:lpstr>
      <vt:lpstr>Multiple Linear Regression</vt:lpstr>
      <vt:lpstr>ML: Multiple Linear Regression Feature Engineering and Selection</vt:lpstr>
      <vt:lpstr>ML: Multiple Linear Regression</vt:lpstr>
      <vt:lpstr>ML: Multiple Linear Regression</vt:lpstr>
      <vt:lpstr>ML: Multiple Linear Regression</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Deep Learning Model</vt:lpstr>
      <vt:lpstr>Data Visualizations &amp; Tableau</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39</cp:revision>
  <dcterms:created xsi:type="dcterms:W3CDTF">2022-03-16T02:13:46Z</dcterms:created>
  <dcterms:modified xsi:type="dcterms:W3CDTF">2022-04-01T04:32:47Z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